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BRANDSAFWAY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2743200" cy="41148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1488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BOARD MEETING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729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Board of Directors Meeting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096C7"/>
                </a:solidFill>
              </a:defRPr>
            </a:pPr>
            <a:r>
              <a:t>Q4 2024 Strategic Review | PE Value Creation | Exit Readiness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852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748B"/>
                </a:solidFill>
              </a:defRPr>
            </a:pPr>
            <a:r>
              <a:t>February 28,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0" y="5852160"/>
            <a:ext cx="25904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 b="1">
                <a:solidFill>
                  <a:srgbClr val="EF4444"/>
                </a:solidFill>
              </a:defRPr>
            </a:pPr>
            <a:r>
              <a:t>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Board Actions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Decisions Required - Q1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914400"/>
            <a:ext cx="3657600" cy="32004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CAPITAL ALLOCATION</a:t>
            </a:r>
          </a:p>
        </p:txBody>
      </p:sp>
      <p:sp>
        <p:nvSpPr>
          <p:cNvPr id="9" name="Oval 8"/>
          <p:cNvSpPr/>
          <p:nvPr/>
        </p:nvSpPr>
        <p:spPr>
          <a:xfrm>
            <a:off x="594360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$12M capex for fleet modernization (ROI: 22%, Payback: 3.2 yrs)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CFO | Jan 15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$2.5M technology investment - AI demand planning platform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CIO | Jan 20</a:t>
            </a:r>
          </a:p>
        </p:txBody>
      </p:sp>
      <p:sp>
        <p:nvSpPr>
          <p:cNvPr id="17" name="Oval 16"/>
          <p:cNvSpPr/>
          <p:nvPr/>
        </p:nvSpPr>
        <p:spPr>
          <a:xfrm>
            <a:off x="59436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M&amp;A pursuit authorization - regional competitor ($45-60M)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6659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66590" y="914400"/>
            <a:ext cx="3657600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0375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STRATEGIC DIRECTION</a:t>
            </a:r>
          </a:p>
        </p:txBody>
      </p:sp>
      <p:sp>
        <p:nvSpPr>
          <p:cNvPr id="24" name="Oval 23"/>
          <p:cNvSpPr/>
          <p:nvPr/>
        </p:nvSpPr>
        <p:spPr>
          <a:xfrm>
            <a:off x="4403750" y="1344168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0375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3235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Q1 pricing strategy (3-5% increase target)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3235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CRO</a:t>
            </a:r>
          </a:p>
        </p:txBody>
      </p:sp>
      <p:sp>
        <p:nvSpPr>
          <p:cNvPr id="28" name="Oval 27"/>
          <p:cNvSpPr/>
          <p:nvPr/>
        </p:nvSpPr>
        <p:spPr>
          <a:xfrm>
            <a:off x="440375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0375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3235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West region restructuring &amp; leadership changes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3235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COO | Jan 30</a:t>
            </a:r>
          </a:p>
        </p:txBody>
      </p:sp>
      <p:sp>
        <p:nvSpPr>
          <p:cNvPr id="32" name="Oval 31"/>
          <p:cNvSpPr/>
          <p:nvPr/>
        </p:nvSpPr>
        <p:spPr>
          <a:xfrm>
            <a:off x="440375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40375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3235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Updated 3-year strategic plan with EBITDA targets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3235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15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076895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076895" y="914400"/>
            <a:ext cx="3657600" cy="3200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14055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GOVERNANCE</a:t>
            </a:r>
          </a:p>
        </p:txBody>
      </p:sp>
      <p:sp>
        <p:nvSpPr>
          <p:cNvPr id="39" name="Oval 38"/>
          <p:cNvSpPr/>
          <p:nvPr/>
        </p:nvSpPr>
        <p:spPr>
          <a:xfrm>
            <a:off x="8214055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14055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42655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Board committee structure for ESG oversight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42655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Chair</a:t>
            </a:r>
          </a:p>
        </p:txBody>
      </p:sp>
      <p:sp>
        <p:nvSpPr>
          <p:cNvPr id="43" name="Oval 42"/>
          <p:cNvSpPr/>
          <p:nvPr/>
        </p:nvSpPr>
        <p:spPr>
          <a:xfrm>
            <a:off x="8214055" y="1773936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214055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42655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Executive compensation tied to PE milestones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42655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Comp Comm</a:t>
            </a:r>
          </a:p>
        </p:txBody>
      </p:sp>
      <p:sp>
        <p:nvSpPr>
          <p:cNvPr id="47" name="Oval 46"/>
          <p:cNvSpPr/>
          <p:nvPr/>
        </p:nvSpPr>
        <p:spPr>
          <a:xfrm>
            <a:off x="8214055" y="2203703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214055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42655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Next Board Meeting - March 15, 2025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57200" y="3017520"/>
            <a:ext cx="3657600" cy="30175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108960"/>
            <a:ext cx="33832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90-DAY BOARD MILESTONES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31520" y="3547872"/>
            <a:ext cx="36576" cy="2377439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658368" y="349300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14400" y="3474720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10B981"/>
                </a:solidFill>
              </a:defRPr>
            </a:pPr>
            <a:r>
              <a:t>Jan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08760" y="3474720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748B"/>
                </a:solidFill>
              </a:defRPr>
            </a:pPr>
            <a:r>
              <a:t>Q4 results finalized</a:t>
            </a:r>
          </a:p>
        </p:txBody>
      </p:sp>
      <p:sp>
        <p:nvSpPr>
          <p:cNvPr id="56" name="Oval 55"/>
          <p:cNvSpPr/>
          <p:nvPr/>
        </p:nvSpPr>
        <p:spPr>
          <a:xfrm>
            <a:off x="658368" y="3767327"/>
            <a:ext cx="182880" cy="182880"/>
          </a:xfrm>
          <a:prstGeom prst="ellipse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Oval 56"/>
          <p:cNvSpPr/>
          <p:nvPr/>
        </p:nvSpPr>
        <p:spPr>
          <a:xfrm>
            <a:off x="704088" y="3813048"/>
            <a:ext cx="91440" cy="914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4400" y="374903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FBBF24"/>
                </a:solidFill>
              </a:defRPr>
            </a:pPr>
            <a:r>
              <a:t>Jan 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508760" y="374903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Capital allocation decisions</a:t>
            </a:r>
          </a:p>
        </p:txBody>
      </p:sp>
      <p:sp>
        <p:nvSpPr>
          <p:cNvPr id="60" name="Oval 59"/>
          <p:cNvSpPr/>
          <p:nvPr/>
        </p:nvSpPr>
        <p:spPr>
          <a:xfrm>
            <a:off x="658368" y="404164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14400" y="402335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Jan 31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508760" y="402335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M&amp;A due diligence complete</a:t>
            </a:r>
          </a:p>
        </p:txBody>
      </p:sp>
      <p:sp>
        <p:nvSpPr>
          <p:cNvPr id="63" name="Oval 62"/>
          <p:cNvSpPr/>
          <p:nvPr/>
        </p:nvSpPr>
        <p:spPr>
          <a:xfrm>
            <a:off x="658368" y="431596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14400" y="429767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15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508760" y="429767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Strategic plan ratification</a:t>
            </a:r>
          </a:p>
        </p:txBody>
      </p:sp>
      <p:sp>
        <p:nvSpPr>
          <p:cNvPr id="66" name="Oval 65"/>
          <p:cNvSpPr/>
          <p:nvPr/>
        </p:nvSpPr>
        <p:spPr>
          <a:xfrm>
            <a:off x="658368" y="459028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14400" y="457199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28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8760" y="457199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Exit readiness assessment</a:t>
            </a:r>
          </a:p>
        </p:txBody>
      </p:sp>
      <p:sp>
        <p:nvSpPr>
          <p:cNvPr id="69" name="Oval 68"/>
          <p:cNvSpPr/>
          <p:nvPr/>
        </p:nvSpPr>
        <p:spPr>
          <a:xfrm>
            <a:off x="658368" y="486460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914400" y="484631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Mar 15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08760" y="484631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Q1 Board Meeting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266590" y="3017520"/>
            <a:ext cx="7467904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IMMEDIATE ACTION ITEMS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266590" y="3337560"/>
            <a:ext cx="54864" cy="32004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ounded Rectangle 73"/>
          <p:cNvSpPr/>
          <p:nvPr/>
        </p:nvSpPr>
        <p:spPr>
          <a:xfrm>
            <a:off x="4339742" y="333756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ounded Rectangle 74"/>
          <p:cNvSpPr/>
          <p:nvPr/>
        </p:nvSpPr>
        <p:spPr>
          <a:xfrm>
            <a:off x="4403750" y="3383279"/>
            <a:ext cx="502920" cy="164592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403750" y="338327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CRITICAL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952390" y="338327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Fleet capex approval - ROI analysis attached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957255" y="341071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Board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266590" y="370332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ounded Rectangle 79"/>
          <p:cNvSpPr/>
          <p:nvPr/>
        </p:nvSpPr>
        <p:spPr>
          <a:xfrm>
            <a:off x="4339742" y="370332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ounded Rectangle 80"/>
          <p:cNvSpPr/>
          <p:nvPr/>
        </p:nvSpPr>
        <p:spPr>
          <a:xfrm>
            <a:off x="4403750" y="3749039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4403750" y="374903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52390" y="374903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M&amp;A target valuation review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957255" y="377647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CFO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266590" y="4069080"/>
            <a:ext cx="54864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ounded Rectangle 85"/>
          <p:cNvSpPr/>
          <p:nvPr/>
        </p:nvSpPr>
        <p:spPr>
          <a:xfrm>
            <a:off x="4339742" y="406908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ounded Rectangle 86"/>
          <p:cNvSpPr/>
          <p:nvPr/>
        </p:nvSpPr>
        <p:spPr>
          <a:xfrm>
            <a:off x="4403750" y="4114800"/>
            <a:ext cx="502920" cy="164592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403750" y="411480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MEDIUM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52390" y="411480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ESG committee formation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0957255" y="414223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Chair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266590" y="443484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ounded Rectangle 91"/>
          <p:cNvSpPr/>
          <p:nvPr/>
        </p:nvSpPr>
        <p:spPr>
          <a:xfrm>
            <a:off x="4339742" y="443484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ounded Rectangle 92"/>
          <p:cNvSpPr/>
          <p:nvPr/>
        </p:nvSpPr>
        <p:spPr>
          <a:xfrm>
            <a:off x="4403750" y="4480560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4403750" y="448056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952390" y="448056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Compensation plan sign-off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0957255" y="450799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Comp Comm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0" y="2743200"/>
            <a:ext cx="2133295" cy="4572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3017520"/>
            <a:ext cx="121916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931920"/>
            <a:ext cx="121916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Next Board Meeting: March 15,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Performance at a Glance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Revenue YTD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$110.5M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16.1%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 Margin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1.02x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MOIC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2011680"/>
            <a:ext cx="11277295" cy="822960"/>
          </a:xfrm>
          <a:prstGeom prst="roundRect">
            <a:avLst/>
          </a:prstGeom>
          <a:solidFill>
            <a:srgbClr val="1E293B"/>
          </a:solidFill>
          <a:ln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2148840"/>
            <a:ext cx="1091153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8FAFC"/>
                </a:solidFill>
              </a:defRPr>
            </a:pPr>
            <a:r>
              <a:t>KEY MESSAGE: Strong revenue momentum with 6.2% YoY growth. EBITDA margin at 16.1% requires focused expansion to achieve 18% target. PE exit preparation on track with MOIC at 1.02x. Strategic priorities: margin expansion through pricing &amp; productivity, working capital optimization, and continued safety excellence.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SCORECARD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07408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 Margin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00400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16.1%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07408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18.0%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57200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94360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Share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11.8%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07408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12.5%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453542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94360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Win Rate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00400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34%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07408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35%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57200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57200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NPS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00400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07408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70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48095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PE VALUE METRICS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248095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48095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85255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Current MOIC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991295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1.02x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198303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2.0x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248095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248095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385255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Enterprise Value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91295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$1,850M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198303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$2,200M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248095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248095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385255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Debt/EBITDA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991295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198303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248095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248095" y="453542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385255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FCF Conversion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991295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48%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198303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50%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6248095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248095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385255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Exit Readiness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991295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72%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198303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100%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Financial Performance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Financial Scorecard - Board Level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$48.5M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Cash Position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$52.8M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FCF YTD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59E0B"/>
                </a:solidFill>
              </a:defRPr>
            </a:pPr>
            <a:r>
              <a:t>52 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DSO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$425M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Backlog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P&amp;L PERFORMANCE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Gross Margin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28.5%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30.0%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$110.5M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$129.6M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Income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$42.3M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$52.0M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BALANCE SHEET &amp; CASH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$125M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$115M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Capex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$35M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Debt Principal Paid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$25M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114800"/>
            <a:ext cx="11277295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BBF24"/>
                </a:solidFill>
              </a:defRPr>
            </a:pPr>
            <a:r>
              <a:t>VARIANCE ANALYSIS: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EBITDA Gap ($19.1M): Labor cost inflation (+$8.5M), lower utilization in West region (+$6.2M), project mix shift (+$4.4M)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Working Capital: DSO trending 7 days above target due to milestone billing delays on 3 major projects ($8.2M impact)</a:t>
            </a:r>
          </a:p>
          <a:p>
            <a:pPr>
              <a:defRPr sz="1000">
                <a:solidFill>
                  <a:srgbClr val="10B981"/>
                </a:solidFill>
              </a:defRPr>
            </a:pPr>
            <a:r>
              <a:t>  Mitigation: Pricing actions effective Q1 (+$4.2M), West region intervention plan (+$3.8M), collection acceleration (+$6.5M)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PE Value Creation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Value Creation Bridge - Entry to Current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64748B"/>
                </a:solidFill>
              </a:defRPr>
            </a:pPr>
            <a:r>
              <a:t>$1,725M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Entry EV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+$125M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Value Added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$1,850M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Current EV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$2,200M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Target EV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VALUE CREATED TO DATE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 Contribution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+$42M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Cost Optimization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+$18M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 Release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Expansion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+$40M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REMAINING VALUE OPPORTUNITY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Margin Expansion to 18%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Digital Efficiency Gains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+$28M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Organic Growth Capture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+$85M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to Peer Average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+$192M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20624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EXIT READINESS ASSESSMENT: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Current Hold Period: 12 months | Target Hold: 36-48 months | Current IRR: 18.5% | Target IRR: 25%+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Key Exit Enablers: EBITDA growth to $145M+, demonstrable recurring revenue model, digital platform differentiation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Risk &amp; Governance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Risk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RISKS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37160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Concentration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07408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Position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7408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13969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PE Timeline Risk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7408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252374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Competitive Pressure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00400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07408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48095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59E0B"/>
                </a:solidFill>
              </a:defRPr>
            </a:pPr>
            <a:r>
              <a:t>OPERATIONAL RISKS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48095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248095" y="1371600"/>
            <a:ext cx="73152" cy="34747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85255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Labor Availability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91295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EF4444"/>
                </a:solidFill>
              </a:defRPr>
            </a:pPr>
            <a:r>
              <a:t>7.5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198303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High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248095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248095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385255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Safety Performance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91295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198303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48095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48095" y="213969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85255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Project Execution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91295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98303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248095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248095" y="252374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5255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Equipment Availability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991295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198303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FINANCIAL RISKS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56616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Liquidity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00400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407408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57200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395020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94360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Collection/DSO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200400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407408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57200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57200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4360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00400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07408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7200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" y="471830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594360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Interest Rate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00400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5.8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07408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48095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0B981"/>
                </a:solidFill>
              </a:defRPr>
            </a:pPr>
            <a:r>
              <a:t>ESG SCORECARD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248095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248095" y="356616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385255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Environmental (Carbon)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991295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198303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248095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248095" y="395020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385255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Social (Safety TRIR)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991295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0.32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198303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&lt;0.5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6248095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248095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385255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Governance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991295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198303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6248095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248095" y="471830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385255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Overall ESG Grade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991295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A-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198303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